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257" r:id="rId3"/>
    <p:sldId id="297" r:id="rId4"/>
    <p:sldId id="319" r:id="rId5"/>
    <p:sldId id="317" r:id="rId6"/>
    <p:sldId id="307" r:id="rId7"/>
    <p:sldId id="311" r:id="rId8"/>
    <p:sldId id="321" r:id="rId9"/>
    <p:sldId id="312" r:id="rId10"/>
    <p:sldId id="308" r:id="rId11"/>
    <p:sldId id="309" r:id="rId12"/>
    <p:sldId id="295" r:id="rId13"/>
    <p:sldId id="283" r:id="rId14"/>
    <p:sldId id="258" r:id="rId15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8" autoAdjust="0"/>
    <p:restoredTop sz="95538"/>
  </p:normalViewPr>
  <p:slideViewPr>
    <p:cSldViewPr snapToGrid="0">
      <p:cViewPr>
        <p:scale>
          <a:sx n="70" d="100"/>
          <a:sy n="70" d="100"/>
        </p:scale>
        <p:origin x="13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/>
          <a:lstStyle/>
          <a:p>
            <a:fld id="{9294036C-9E7C-4FFC-99FA-414B61E345DD}" type="datetimeFigureOut">
              <a:rPr lang="en-US" smtClean="0"/>
              <a:t>4/16/19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3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  <p:sldLayoutId id="2147483699" r:id="rId3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98061" y="3233245"/>
            <a:ext cx="11134458" cy="689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ATTRITION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spc="1950" dirty="0" smtClean="0">
                <a:solidFill>
                  <a:srgbClr val="002060"/>
                </a:solidFill>
                <a:latin typeface="Montserrat ExtraBold" panose="00000900000000000000" pitchFamily="2" charset="0"/>
              </a:rPr>
              <a:t>PREDICTOR</a:t>
            </a:r>
            <a:endParaRPr kumimoji="0" lang="en-US" sz="11500" i="0" u="none" strike="noStrike" cap="none" spc="1950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98061" y="7117375"/>
            <a:ext cx="144767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Identification &amp; Mitigation Analysis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1536192" y="3621865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5128804" y="9569124"/>
            <a:ext cx="6473896" cy="2408128"/>
            <a:chOff x="11425484" y="9569124"/>
            <a:chExt cx="6473896" cy="240812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550083" y="9569124"/>
              <a:ext cx="4323298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1" i="0" u="none" strike="noStrike" cap="none" spc="800" normalizeH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 Light" panose="00000400000000000000" pitchFamily="2" charset="0"/>
                </a:rPr>
                <a:t>Project Team: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1425484" y="10130593"/>
              <a:ext cx="6473896" cy="18466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Heindel Adu</a:t>
              </a:r>
            </a:p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Ross Fu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Stephen Johnson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Anthony Yeung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 rot="2700000">
            <a:off x="2726082" y="7992100"/>
            <a:ext cx="4406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DDS</a:t>
            </a:r>
            <a:endParaRPr lang="en-US" sz="8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-2700000">
            <a:off x="4223109" y="7986961"/>
            <a:ext cx="349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Analytics</a:t>
            </a:r>
            <a:endParaRPr lang="en-US" sz="5400" b="1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7" y="2468879"/>
            <a:ext cx="12668252" cy="781812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80464" y="2400299"/>
            <a:ext cx="7024359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Error Rate of RF Model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413" y="3138962"/>
            <a:ext cx="10841634" cy="6690837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922187" y="2400297"/>
            <a:ext cx="693138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# of Nodes for the Tree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43861" y="465768"/>
            <a:ext cx="842865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Forest 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Model Results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9484969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Principal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Component Analysis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1262613" y="145135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sp>
        <p:nvSpPr>
          <p:cNvPr id="2" name="AutoShape 2" descr="Y PCA Bar pl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s://raw.githubusercontent.com/smu19github/DDS6306_CaseStudy2_G1/master/AY%20PCA%20Bar%20plot.png?token=AsvzszFdZYJvvlxxrVa-7TzUmgeCskfgks5ctk2lwA%3D%3D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9785"/>
            <a:ext cx="13676767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15222" y="4308830"/>
            <a:ext cx="9521314" cy="55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046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Over Time work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Monthly Income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Total Working Years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Critical period: First 10 years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First year on-boarding measures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Managing over time work needed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Female employees tend to stay longer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Human Resources have fewer attrition rate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Opportunity to identify what the “natural rate of attrition” should be. 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71237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Contributors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to Attrition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4144410"/>
            <a:ext cx="899925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Critical Mitigation Opportunity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3" name="Rectangle 343"/>
          <p:cNvSpPr>
            <a:spLocks noChangeArrowheads="1"/>
          </p:cNvSpPr>
          <p:nvPr/>
        </p:nvSpPr>
        <p:spPr bwMode="auto">
          <a:xfrm>
            <a:off x="9207741" y="7200030"/>
            <a:ext cx="336630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Other Facts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DDS Analytics.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DDS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Analytics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24734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DDS Analytics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grpSp>
        <p:nvGrpSpPr>
          <p:cNvPr id="26" name="Group 25"/>
          <p:cNvGrpSpPr/>
          <p:nvPr/>
        </p:nvGrpSpPr>
        <p:grpSpPr>
          <a:xfrm>
            <a:off x="17193503" y="4897323"/>
            <a:ext cx="5640968" cy="5579978"/>
            <a:chOff x="6452315" y="4628080"/>
            <a:chExt cx="5640968" cy="557997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556710" y="4628080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52315" y="8176733"/>
              <a:ext cx="5640968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60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Montserrat" panose="00000500000000000000" pitchFamily="2" charset="0"/>
                </a:rPr>
                <a:t>DDS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spc="600" dirty="0" smtClean="0">
                  <a:solidFill>
                    <a:srgbClr val="002060"/>
                  </a:solidFill>
                  <a:latin typeface="Montserrat" panose="00000500000000000000" pitchFamily="2" charset="0"/>
                </a:rPr>
                <a:t>ANALYTICS</a:t>
              </a:r>
              <a:endParaRPr kumimoji="0" lang="en-US" sz="1400" b="0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Analysis Overview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.  </a:t>
            </a:r>
            <a:endParaRPr kumimoji="0" lang="en-US" sz="5500" b="1" i="0" u="none" strike="noStrike" cap="none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DDS Analytics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a data analytics and talent management company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based in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Dallas Texas,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has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been retained to review an employee data from a privately held corporation seeking to identify indicators of attrition in order to mitigate it. </a:t>
            </a:r>
          </a:p>
          <a:p>
            <a:pPr lvl="0" defTabSz="914400">
              <a:lnSpc>
                <a:spcPct val="250000"/>
              </a:lnSpc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Key steps employed are as follows: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Review dataset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for suitability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Run Exploratory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Data Analysis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Run an appropriate machine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learning algorithm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Determine suitability of ML algorithm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Identify mitigating factors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8758647" y="381407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7000718" y="8458200"/>
            <a:ext cx="0" cy="2130552"/>
          </a:xfrm>
          <a:prstGeom prst="line">
            <a:avLst/>
          </a:prstGeom>
          <a:ln w="127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42815" y="307565"/>
            <a:ext cx="55823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Age Distribution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32EFD7-E19F-46A3-B729-3A40658F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2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8376" y="1280160"/>
            <a:ext cx="16651224" cy="119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454E2-F676-4F2B-AC65-AC3879F5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63" y="685800"/>
            <a:ext cx="22636678" cy="3497579"/>
          </a:xfrm>
          <a:solidFill>
            <a:srgbClr val="002060"/>
          </a:solidFill>
        </p:spPr>
        <p:txBody>
          <a:bodyPr vert="horz" lIns="182880" tIns="91440" rIns="182880" bIns="91440" rtlCol="0" anchor="ctr">
            <a:normAutofit/>
          </a:bodyPr>
          <a:lstStyle/>
          <a:p>
            <a:pPr algn="ctr"/>
            <a:r>
              <a:rPr lang="en-US" sz="10800" dirty="0">
                <a:solidFill>
                  <a:srgbClr val="FFFFFF"/>
                </a:solidFill>
              </a:rPr>
              <a:t>Summary Statistics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7DE56D-9CB2-46C0-86FA-4856B2FD7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18512"/>
              </p:ext>
            </p:extLst>
          </p:nvPr>
        </p:nvGraphicFramePr>
        <p:xfrm>
          <a:off x="696763" y="4529688"/>
          <a:ext cx="22993648" cy="76039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4850">
                  <a:extLst>
                    <a:ext uri="{9D8B030D-6E8A-4147-A177-3AD203B41FA5}">
                      <a16:colId xmlns:a16="http://schemas.microsoft.com/office/drawing/2014/main" xmlns="" val="1444413510"/>
                    </a:ext>
                  </a:extLst>
                </a:gridCol>
                <a:gridCol w="3232138">
                  <a:extLst>
                    <a:ext uri="{9D8B030D-6E8A-4147-A177-3AD203B41FA5}">
                      <a16:colId xmlns:a16="http://schemas.microsoft.com/office/drawing/2014/main" xmlns="" val="3014258674"/>
                    </a:ext>
                  </a:extLst>
                </a:gridCol>
                <a:gridCol w="2554850">
                  <a:extLst>
                    <a:ext uri="{9D8B030D-6E8A-4147-A177-3AD203B41FA5}">
                      <a16:colId xmlns:a16="http://schemas.microsoft.com/office/drawing/2014/main" xmlns="" val="1643534452"/>
                    </a:ext>
                  </a:extLst>
                </a:gridCol>
                <a:gridCol w="3676630">
                  <a:extLst>
                    <a:ext uri="{9D8B030D-6E8A-4147-A177-3AD203B41FA5}">
                      <a16:colId xmlns:a16="http://schemas.microsoft.com/office/drawing/2014/main" xmlns="" val="3708442813"/>
                    </a:ext>
                  </a:extLst>
                </a:gridCol>
                <a:gridCol w="3070266">
                  <a:extLst>
                    <a:ext uri="{9D8B030D-6E8A-4147-A177-3AD203B41FA5}">
                      <a16:colId xmlns:a16="http://schemas.microsoft.com/office/drawing/2014/main" xmlns="" val="1492243459"/>
                    </a:ext>
                  </a:extLst>
                </a:gridCol>
                <a:gridCol w="4465370">
                  <a:extLst>
                    <a:ext uri="{9D8B030D-6E8A-4147-A177-3AD203B41FA5}">
                      <a16:colId xmlns:a16="http://schemas.microsoft.com/office/drawing/2014/main" xmlns="" val="2401153710"/>
                    </a:ext>
                  </a:extLst>
                </a:gridCol>
                <a:gridCol w="3439544">
                  <a:extLst>
                    <a:ext uri="{9D8B030D-6E8A-4147-A177-3AD203B41FA5}">
                      <a16:colId xmlns:a16="http://schemas.microsoft.com/office/drawing/2014/main" xmlns="" val="951838558"/>
                    </a:ext>
                  </a:extLst>
                </a:gridCol>
              </a:tblGrid>
              <a:tr h="127018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Age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Monthly Income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Education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Performance Rating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Job Satisfaction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 of Companies Worked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Work Life Balance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9331342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:18.00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 1009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:0.000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5066606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Qu.:30.00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 2911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89614183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:36.00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 4919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1864867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:36.92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 6503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:2.913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:3.154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:2.729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:2.693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:2.761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71564605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Qu.:43.00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 8379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804551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:60.00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:19999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:5.000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:9.000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349531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874520" y="3314700"/>
            <a:ext cx="20231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764DC0-67BD-478D-9A4F-64590B25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69" y="121615"/>
            <a:ext cx="17771364" cy="126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21915373" y="149707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729" y="1069879"/>
            <a:ext cx="1317587" cy="2717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592630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4800" dirty="0">
                <a:solidFill>
                  <a:srgbClr val="002060"/>
                </a:solidFill>
              </a:rPr>
              <a:t>Income of Employees</a:t>
            </a:r>
            <a:endParaRPr lang="en-US" sz="4800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9C1832-D437-47BF-BF46-C0441B4C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2048" y="1261662"/>
            <a:ext cx="16880332" cy="120694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4FCEA39D-E829-4BB3-87D2-DCB3791C2A42}"/>
              </a:ext>
            </a:extLst>
          </p:cNvPr>
          <p:cNvSpPr txBox="1">
            <a:spLocks/>
          </p:cNvSpPr>
          <p:nvPr/>
        </p:nvSpPr>
        <p:spPr>
          <a:xfrm>
            <a:off x="1485900" y="331215"/>
            <a:ext cx="24133932" cy="1523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1B1F87-2ED8-4A84-A7EC-ED38F82AA0A0}"/>
              </a:ext>
            </a:extLst>
          </p:cNvPr>
          <p:cNvSpPr/>
          <p:nvPr/>
        </p:nvSpPr>
        <p:spPr>
          <a:xfrm>
            <a:off x="7237414" y="845757"/>
            <a:ext cx="916597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002A7E"/>
                </a:solidFill>
                <a:latin typeface="Montserrat" panose="00000500000000000000" pitchFamily="2" charset="0"/>
              </a:rPr>
              <a:t>Indicators of Life Satisfaction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594C637-D669-494C-A770-15D6B84C3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20487"/>
              </p:ext>
            </p:extLst>
          </p:nvPr>
        </p:nvGraphicFramePr>
        <p:xfrm>
          <a:off x="1529442" y="2903220"/>
          <a:ext cx="14264640" cy="87440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61477">
                  <a:extLst>
                    <a:ext uri="{9D8B030D-6E8A-4147-A177-3AD203B41FA5}">
                      <a16:colId xmlns:a16="http://schemas.microsoft.com/office/drawing/2014/main" xmlns="" val="4095880813"/>
                    </a:ext>
                  </a:extLst>
                </a:gridCol>
                <a:gridCol w="2623152">
                  <a:extLst>
                    <a:ext uri="{9D8B030D-6E8A-4147-A177-3AD203B41FA5}">
                      <a16:colId xmlns:a16="http://schemas.microsoft.com/office/drawing/2014/main" xmlns="" val="2398673395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3858541200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1787930475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756989219"/>
                    </a:ext>
                  </a:extLst>
                </a:gridCol>
              </a:tblGrid>
              <a:tr h="1074420">
                <a:tc>
                  <a:txBody>
                    <a:bodyPr/>
                    <a:lstStyle/>
                    <a:p>
                      <a:endParaRPr lang="en-US" sz="280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Estimate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Std. Error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t value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Pr</a:t>
                      </a:r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(&gt;|t|)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2227668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(Intercept)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8.2065175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0.2961577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27.709963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0.0000000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1632093070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age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0.0138749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0.0074587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1.860228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0.0630541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1604470959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employee_number</a:t>
                      </a:r>
                      <a:endParaRPr lang="en-US" sz="280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-0.0001671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0.0000812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-2.057894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0.0397774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090483701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genderMale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0.1430717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0.0998467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1.432913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0.1520965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687474819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hourly_rate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-0.0063841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0.0024048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-2.654759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0.0080227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4239373698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over_timeYes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0.3346806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0.1086668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3.079879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0.0021095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419711150"/>
                  </a:ext>
                </a:extLst>
              </a:tr>
              <a:tr h="1333788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total_working_years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-0.0159800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0.0106838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-1.495725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0.1349413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877662860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years_at_company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0.0230156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0.0143622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1.602505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0.1092602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355535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CBE4B5B-54E6-4251-B98E-C5FEF59B3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61870"/>
              </p:ext>
            </p:extLst>
          </p:nvPr>
        </p:nvGraphicFramePr>
        <p:xfrm>
          <a:off x="1265776" y="3004188"/>
          <a:ext cx="4882515" cy="1920240"/>
        </p:xfrm>
        <a:graphic>
          <a:graphicData uri="http://schemas.openxmlformats.org/drawingml/2006/table">
            <a:tbl>
              <a:tblPr/>
              <a:tblGrid>
                <a:gridCol w="2845304">
                  <a:extLst>
                    <a:ext uri="{9D8B030D-6E8A-4147-A177-3AD203B41FA5}">
                      <a16:colId xmlns:a16="http://schemas.microsoft.com/office/drawing/2014/main" xmlns="" val="3282499787"/>
                    </a:ext>
                  </a:extLst>
                </a:gridCol>
                <a:gridCol w="2037211">
                  <a:extLst>
                    <a:ext uri="{9D8B030D-6E8A-4147-A177-3AD203B41FA5}">
                      <a16:colId xmlns:a16="http://schemas.microsoft.com/office/drawing/2014/main" xmlns="" val="18361455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6984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6335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43036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9178CCA-FEF2-47EC-B379-3AAF5FB2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71233"/>
              </p:ext>
            </p:extLst>
          </p:nvPr>
        </p:nvGraphicFramePr>
        <p:xfrm>
          <a:off x="8762825" y="3004188"/>
          <a:ext cx="2783458" cy="3840480"/>
        </p:xfrm>
        <a:graphic>
          <a:graphicData uri="http://schemas.openxmlformats.org/drawingml/2006/table">
            <a:tbl>
              <a:tblPr/>
              <a:tblGrid>
                <a:gridCol w="1472565">
                  <a:extLst>
                    <a:ext uri="{9D8B030D-6E8A-4147-A177-3AD203B41FA5}">
                      <a16:colId xmlns:a16="http://schemas.microsoft.com/office/drawing/2014/main" xmlns="" val="627571035"/>
                    </a:ext>
                  </a:extLst>
                </a:gridCol>
                <a:gridCol w="1310893">
                  <a:extLst>
                    <a:ext uri="{9D8B030D-6E8A-4147-A177-3AD203B41FA5}">
                      <a16:colId xmlns:a16="http://schemas.microsoft.com/office/drawing/2014/main" xmlns="" val="408190887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7879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15321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66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6506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168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43222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C631481-CA24-4AE5-A1B2-22C53A90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10937"/>
              </p:ext>
            </p:extLst>
          </p:nvPr>
        </p:nvGraphicFramePr>
        <p:xfrm>
          <a:off x="14160817" y="3004188"/>
          <a:ext cx="8996363" cy="6400800"/>
        </p:xfrm>
        <a:graphic>
          <a:graphicData uri="http://schemas.openxmlformats.org/drawingml/2006/table">
            <a:tbl>
              <a:tblPr/>
              <a:tblGrid>
                <a:gridCol w="7242935">
                  <a:extLst>
                    <a:ext uri="{9D8B030D-6E8A-4147-A177-3AD203B41FA5}">
                      <a16:colId xmlns:a16="http://schemas.microsoft.com/office/drawing/2014/main" xmlns="" val="1892504508"/>
                    </a:ext>
                  </a:extLst>
                </a:gridCol>
                <a:gridCol w="1753428">
                  <a:extLst>
                    <a:ext uri="{9D8B030D-6E8A-4147-A177-3AD203B41FA5}">
                      <a16:colId xmlns:a16="http://schemas.microsoft.com/office/drawing/2014/main" xmlns="" val="1843149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Occupation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3204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Healthcare Representative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9804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Human Resources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474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Laboratory Technician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2612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Manager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3088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Manufacturing Director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4956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Research Director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481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Research Scientist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69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Sales Executive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4628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Sales Representative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263954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xmlns="" id="{AEE8A813-40E8-48A2-A400-BAB85CF76BBC}"/>
              </a:ext>
            </a:extLst>
          </p:cNvPr>
          <p:cNvSpPr txBox="1">
            <a:spLocks/>
          </p:cNvSpPr>
          <p:nvPr/>
        </p:nvSpPr>
        <p:spPr>
          <a:xfrm>
            <a:off x="7536180" y="7316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002A7E"/>
                </a:solidFill>
                <a:latin typeface="Montserrat" panose="00000500000000000000" pitchFamily="2" charset="0"/>
                <a:ea typeface="+mn-ea"/>
                <a:cs typeface="+mn-cs"/>
              </a:rPr>
              <a:t>Gender, Education, Occupation</a:t>
            </a:r>
            <a:endParaRPr lang="en-US" sz="4800" b="1" dirty="0">
              <a:solidFill>
                <a:srgbClr val="002A7E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1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27826" y="4510305"/>
            <a:ext cx="12197687" cy="619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5" y="3204210"/>
            <a:ext cx="11451091" cy="880344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92056" y="1878330"/>
            <a:ext cx="7050007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Performance &amp;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Insights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89481" y="113218"/>
            <a:ext cx="842865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Forest 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Model Results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1944</TotalTime>
  <Words>623</Words>
  <Application>Microsoft Macintosh PowerPoint</Application>
  <PresentationFormat>Custom</PresentationFormat>
  <Paragraphs>212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Calibri Light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167</cp:revision>
  <dcterms:created xsi:type="dcterms:W3CDTF">2019-01-02T03:13:52Z</dcterms:created>
  <dcterms:modified xsi:type="dcterms:W3CDTF">2019-04-16T23:01:24Z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